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65" d="100"/>
          <a:sy n="65" d="100"/>
        </p:scale>
        <p:origin x="23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5B7004A-0159-444A-9F0A-95710EEAFE2E}" type="datetimeFigureOut">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1561890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B7004A-0159-444A-9F0A-95710EEAFE2E}" type="datetimeFigureOut">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285173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B7004A-0159-444A-9F0A-95710EEAFE2E}" type="datetimeFigureOut">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112328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B7004A-0159-444A-9F0A-95710EEAFE2E}" type="datetimeFigureOut">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2126314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B7004A-0159-444A-9F0A-95710EEAFE2E}" type="datetimeFigureOut">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1374237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B7004A-0159-444A-9F0A-95710EEAFE2E}" type="datetimeFigureOut">
              <a:rPr kumimoji="1" lang="ja-JP" altLang="en-US" smtClean="0"/>
              <a:t>2023/10/11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408329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5B7004A-0159-444A-9F0A-95710EEAFE2E}" type="datetimeFigureOut">
              <a:rPr kumimoji="1" lang="ja-JP" altLang="en-US" smtClean="0"/>
              <a:t>2023/10/11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2658972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5B7004A-0159-444A-9F0A-95710EEAFE2E}" type="datetimeFigureOut">
              <a:rPr kumimoji="1" lang="ja-JP" altLang="en-US" smtClean="0"/>
              <a:t>2023/10/11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263248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7004A-0159-444A-9F0A-95710EEAFE2E}" type="datetimeFigureOut">
              <a:rPr kumimoji="1" lang="ja-JP" altLang="en-US" smtClean="0"/>
              <a:t>2023/10/11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384771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B7004A-0159-444A-9F0A-95710EEAFE2E}" type="datetimeFigureOut">
              <a:rPr kumimoji="1" lang="ja-JP" altLang="en-US" smtClean="0"/>
              <a:t>2023/10/11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216664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B7004A-0159-444A-9F0A-95710EEAFE2E}" type="datetimeFigureOut">
              <a:rPr kumimoji="1" lang="ja-JP" altLang="en-US" smtClean="0"/>
              <a:t>2023/10/11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251145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5B7004A-0159-444A-9F0A-95710EEAFE2E}" type="datetimeFigureOut">
              <a:rPr kumimoji="1" lang="ja-JP" altLang="en-US" smtClean="0"/>
              <a:t>2023/10/11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2955A3D-E4F4-4399-859B-7A0BC865286C}" type="slidenum">
              <a:rPr kumimoji="1" lang="ja-JP" altLang="en-US" smtClean="0"/>
              <a:t>‹#›</a:t>
            </a:fld>
            <a:endParaRPr kumimoji="1" lang="ja-JP" altLang="en-US"/>
          </a:p>
        </p:txBody>
      </p:sp>
    </p:spTree>
    <p:extLst>
      <p:ext uri="{BB962C8B-B14F-4D97-AF65-F5344CB8AC3E}">
        <p14:creationId xmlns:p14="http://schemas.microsoft.com/office/powerpoint/2010/main" val="42284045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umi-yakuzaishikai@kind.ocn.ne.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A7C3722-786D-40E5-A360-E6E4F6F0DCD8}"/>
              </a:ext>
            </a:extLst>
          </p:cNvPr>
          <p:cNvSpPr txBox="1"/>
          <p:nvPr/>
        </p:nvSpPr>
        <p:spPr>
          <a:xfrm>
            <a:off x="601361" y="374008"/>
            <a:ext cx="5570756" cy="523220"/>
          </a:xfrm>
          <a:prstGeom prst="rect">
            <a:avLst/>
          </a:prstGeom>
          <a:noFill/>
        </p:spPr>
        <p:txBody>
          <a:bodyPr wrap="none" rtlCol="0">
            <a:spAutoFit/>
          </a:bodyPr>
          <a:lstStyle/>
          <a:p>
            <a:r>
              <a:rPr kumimoji="1" lang="ja-JP" altLang="en-US" sz="2800" dirty="0"/>
              <a:t>第４８２回　保険薬局部会研修会</a:t>
            </a:r>
          </a:p>
        </p:txBody>
      </p:sp>
      <p:sp>
        <p:nvSpPr>
          <p:cNvPr id="5" name="テキスト ボックス 4">
            <a:extLst>
              <a:ext uri="{FF2B5EF4-FFF2-40B4-BE49-F238E27FC236}">
                <a16:creationId xmlns:a16="http://schemas.microsoft.com/office/drawing/2014/main" id="{3F823CB4-BC29-486A-801A-F29FD1A648C3}"/>
              </a:ext>
            </a:extLst>
          </p:cNvPr>
          <p:cNvSpPr txBox="1"/>
          <p:nvPr/>
        </p:nvSpPr>
        <p:spPr>
          <a:xfrm>
            <a:off x="83201" y="916048"/>
            <a:ext cx="6606296" cy="1384995"/>
          </a:xfrm>
          <a:prstGeom prst="rect">
            <a:avLst/>
          </a:prstGeom>
          <a:noFill/>
        </p:spPr>
        <p:txBody>
          <a:bodyPr wrap="none" rtlCol="0">
            <a:spAutoFit/>
          </a:bodyPr>
          <a:lstStyle/>
          <a:p>
            <a:r>
              <a:rPr kumimoji="1" lang="en-US" altLang="ja-JP" sz="2000" dirty="0"/>
              <a:t>【</a:t>
            </a:r>
            <a:r>
              <a:rPr kumimoji="1" lang="ja-JP" altLang="en-US" sz="2000" dirty="0"/>
              <a:t>日時</a:t>
            </a:r>
            <a:r>
              <a:rPr kumimoji="1" lang="en-US" altLang="ja-JP" sz="2000" dirty="0"/>
              <a:t>】</a:t>
            </a:r>
            <a:r>
              <a:rPr kumimoji="1" lang="en-US" altLang="ja-JP" sz="2400" dirty="0"/>
              <a:t>2023</a:t>
            </a:r>
            <a:r>
              <a:rPr kumimoji="1" lang="ja-JP" altLang="en-US" sz="2400" dirty="0"/>
              <a:t>年</a:t>
            </a:r>
            <a:r>
              <a:rPr kumimoji="1" lang="en-US" altLang="ja-JP" sz="2400" dirty="0"/>
              <a:t>12</a:t>
            </a:r>
            <a:r>
              <a:rPr kumimoji="1" lang="ja-JP" altLang="en-US" sz="2400" dirty="0"/>
              <a:t>月</a:t>
            </a:r>
            <a:r>
              <a:rPr kumimoji="1" lang="en-US" altLang="ja-JP" sz="2400" dirty="0"/>
              <a:t>14</a:t>
            </a:r>
            <a:r>
              <a:rPr kumimoji="1" lang="ja-JP" altLang="en-US" sz="2400" dirty="0"/>
              <a:t>日（木）</a:t>
            </a:r>
            <a:r>
              <a:rPr kumimoji="1" lang="en-US" altLang="ja-JP" sz="2400" dirty="0"/>
              <a:t>19:00</a:t>
            </a:r>
            <a:r>
              <a:rPr kumimoji="1" lang="ja-JP" altLang="en-US" sz="2400" dirty="0"/>
              <a:t>～</a:t>
            </a:r>
            <a:r>
              <a:rPr kumimoji="1" lang="en-US" altLang="ja-JP" sz="2400" dirty="0"/>
              <a:t>20:40</a:t>
            </a:r>
          </a:p>
          <a:p>
            <a:r>
              <a:rPr kumimoji="1" lang="en-US" altLang="ja-JP" sz="2000" dirty="0"/>
              <a:t>【</a:t>
            </a:r>
            <a:r>
              <a:rPr kumimoji="1" lang="ja-JP" altLang="en-US" sz="2000" dirty="0"/>
              <a:t>登録締切</a:t>
            </a:r>
            <a:r>
              <a:rPr kumimoji="1" lang="en-US" altLang="ja-JP" sz="2000" dirty="0"/>
              <a:t>】12</a:t>
            </a:r>
            <a:r>
              <a:rPr kumimoji="1" lang="ja-JP" altLang="en-US" sz="2000" dirty="0"/>
              <a:t>月</a:t>
            </a:r>
            <a:r>
              <a:rPr kumimoji="1" lang="en-US" altLang="ja-JP" sz="2000" dirty="0"/>
              <a:t>7</a:t>
            </a:r>
            <a:r>
              <a:rPr kumimoji="1" lang="ja-JP" altLang="en-US" sz="2000" dirty="0"/>
              <a:t>日（木）</a:t>
            </a:r>
            <a:r>
              <a:rPr kumimoji="1" lang="en-US" altLang="ja-JP" sz="2000" dirty="0"/>
              <a:t>【</a:t>
            </a:r>
            <a:r>
              <a:rPr kumimoji="1" lang="ja-JP" altLang="en-US" sz="2000" dirty="0"/>
              <a:t>入金締切</a:t>
            </a:r>
            <a:r>
              <a:rPr kumimoji="1" lang="en-US" altLang="ja-JP" sz="2000" dirty="0"/>
              <a:t>】12</a:t>
            </a:r>
            <a:r>
              <a:rPr kumimoji="1" lang="ja-JP" altLang="en-US" sz="2000" dirty="0"/>
              <a:t>月</a:t>
            </a:r>
            <a:r>
              <a:rPr kumimoji="1" lang="en-US" altLang="ja-JP" sz="2000" dirty="0"/>
              <a:t>9</a:t>
            </a:r>
            <a:r>
              <a:rPr kumimoji="1" lang="ja-JP" altLang="en-US" sz="2000" dirty="0"/>
              <a:t>日（土）</a:t>
            </a:r>
            <a:endParaRPr kumimoji="1" lang="en-US" altLang="ja-JP" sz="2000" dirty="0"/>
          </a:p>
          <a:p>
            <a:r>
              <a:rPr kumimoji="1" lang="en-US" altLang="ja-JP" sz="2000" dirty="0"/>
              <a:t>【</a:t>
            </a:r>
            <a:r>
              <a:rPr kumimoji="1" lang="ja-JP" altLang="en-US" sz="2000" dirty="0"/>
              <a:t>形式</a:t>
            </a:r>
            <a:r>
              <a:rPr kumimoji="1" lang="en-US" altLang="ja-JP" sz="2000" dirty="0"/>
              <a:t>】ZOOM</a:t>
            </a:r>
            <a:r>
              <a:rPr kumimoji="1" lang="ja-JP" altLang="en-US" sz="2000" dirty="0"/>
              <a:t>による</a:t>
            </a:r>
            <a:r>
              <a:rPr kumimoji="1" lang="en-US" altLang="ja-JP" sz="2000" dirty="0"/>
              <a:t>Web</a:t>
            </a:r>
            <a:r>
              <a:rPr kumimoji="1" lang="ja-JP" altLang="en-US" sz="2000" dirty="0"/>
              <a:t>研修</a:t>
            </a:r>
            <a:endParaRPr kumimoji="1" lang="en-US" altLang="ja-JP" sz="2000" dirty="0"/>
          </a:p>
          <a:p>
            <a:r>
              <a:rPr kumimoji="1" lang="en-US" altLang="ja-JP" sz="2000" dirty="0"/>
              <a:t>【</a:t>
            </a:r>
            <a:r>
              <a:rPr kumimoji="1" lang="ja-JP" altLang="en-US" sz="2000" dirty="0"/>
              <a:t>発信会場</a:t>
            </a:r>
            <a:r>
              <a:rPr kumimoji="1" lang="en-US" altLang="ja-JP" sz="2000" dirty="0"/>
              <a:t>】</a:t>
            </a:r>
            <a:r>
              <a:rPr kumimoji="1" lang="ja-JP" altLang="en-US" sz="2000" dirty="0"/>
              <a:t>大阪急性期・総合医療センター 会議室　</a:t>
            </a:r>
          </a:p>
        </p:txBody>
      </p:sp>
      <p:sp>
        <p:nvSpPr>
          <p:cNvPr id="6" name="テキスト ボックス 5">
            <a:extLst>
              <a:ext uri="{FF2B5EF4-FFF2-40B4-BE49-F238E27FC236}">
                <a16:creationId xmlns:a16="http://schemas.microsoft.com/office/drawing/2014/main" id="{F5AC85E8-06EE-46D0-A7C2-E88837FB5900}"/>
              </a:ext>
            </a:extLst>
          </p:cNvPr>
          <p:cNvSpPr txBox="1"/>
          <p:nvPr/>
        </p:nvSpPr>
        <p:spPr>
          <a:xfrm>
            <a:off x="265751" y="2402834"/>
            <a:ext cx="3416320" cy="1015663"/>
          </a:xfrm>
          <a:prstGeom prst="rect">
            <a:avLst/>
          </a:prstGeom>
          <a:noFill/>
        </p:spPr>
        <p:txBody>
          <a:bodyPr wrap="none" rtlCol="0">
            <a:spAutoFit/>
          </a:bodyPr>
          <a:lstStyle/>
          <a:p>
            <a:r>
              <a:rPr kumimoji="1" lang="en-US" altLang="ja-JP" sz="1200" dirty="0"/>
              <a:t>【</a:t>
            </a:r>
            <a:r>
              <a:rPr kumimoji="1" lang="ja-JP" altLang="en-US" sz="1200" dirty="0"/>
              <a:t>参加費</a:t>
            </a:r>
            <a:r>
              <a:rPr kumimoji="1" lang="en-US" altLang="ja-JP" sz="1200" dirty="0"/>
              <a:t>】</a:t>
            </a:r>
          </a:p>
          <a:p>
            <a:r>
              <a:rPr kumimoji="1" lang="ja-JP" altLang="en-US" sz="1200" dirty="0"/>
              <a:t>住吉区薬剤師会会員・薬学実務実習生（無料）</a:t>
            </a:r>
            <a:endParaRPr kumimoji="1" lang="en-US" altLang="ja-JP" sz="1200" dirty="0"/>
          </a:p>
          <a:p>
            <a:r>
              <a:rPr kumimoji="1" lang="ja-JP" altLang="en-US" sz="1200" dirty="0"/>
              <a:t>大阪急性期・総合医療センターご所属（無料）</a:t>
            </a:r>
            <a:endParaRPr kumimoji="1" lang="en-US" altLang="ja-JP" sz="1200" dirty="0"/>
          </a:p>
          <a:p>
            <a:r>
              <a:rPr kumimoji="1" lang="ja-JP" altLang="en-US" sz="1200" dirty="0"/>
              <a:t>大阪府薬剤師会会員（</a:t>
            </a:r>
            <a:r>
              <a:rPr kumimoji="1" lang="en-US" altLang="ja-JP" sz="1200" dirty="0"/>
              <a:t>500</a:t>
            </a:r>
            <a:r>
              <a:rPr kumimoji="1" lang="ja-JP" altLang="en-US" sz="1200" dirty="0"/>
              <a:t>円）</a:t>
            </a:r>
            <a:endParaRPr kumimoji="1" lang="en-US" altLang="ja-JP" sz="1200" dirty="0"/>
          </a:p>
          <a:p>
            <a:r>
              <a:rPr kumimoji="1" lang="ja-JP" altLang="en-US" sz="1200" dirty="0"/>
              <a:t>大阪府薬剤師会会員以外（</a:t>
            </a:r>
            <a:r>
              <a:rPr kumimoji="1" lang="en-US" altLang="ja-JP" sz="1200" dirty="0"/>
              <a:t>1000</a:t>
            </a:r>
            <a:r>
              <a:rPr kumimoji="1" lang="ja-JP" altLang="en-US" sz="1200" dirty="0"/>
              <a:t>円）</a:t>
            </a:r>
          </a:p>
        </p:txBody>
      </p:sp>
      <p:sp>
        <p:nvSpPr>
          <p:cNvPr id="7" name="テキスト ボックス 6">
            <a:extLst>
              <a:ext uri="{FF2B5EF4-FFF2-40B4-BE49-F238E27FC236}">
                <a16:creationId xmlns:a16="http://schemas.microsoft.com/office/drawing/2014/main" id="{DA854EA3-8AB7-41AE-A63B-C039AAF65147}"/>
              </a:ext>
            </a:extLst>
          </p:cNvPr>
          <p:cNvSpPr txBox="1"/>
          <p:nvPr/>
        </p:nvSpPr>
        <p:spPr>
          <a:xfrm>
            <a:off x="3585680" y="2402834"/>
            <a:ext cx="3033203" cy="646331"/>
          </a:xfrm>
          <a:prstGeom prst="rect">
            <a:avLst/>
          </a:prstGeom>
          <a:noFill/>
        </p:spPr>
        <p:txBody>
          <a:bodyPr wrap="none" rtlCol="0">
            <a:spAutoFit/>
          </a:bodyPr>
          <a:lstStyle/>
          <a:p>
            <a:r>
              <a:rPr kumimoji="1" lang="en-US" altLang="ja-JP" sz="1200" dirty="0"/>
              <a:t>【</a:t>
            </a:r>
            <a:r>
              <a:rPr kumimoji="1" lang="ja-JP" altLang="en-US" sz="1200" dirty="0"/>
              <a:t>単位</a:t>
            </a:r>
            <a:r>
              <a:rPr kumimoji="1" lang="en-US" altLang="ja-JP" sz="1200" dirty="0"/>
              <a:t>】</a:t>
            </a:r>
          </a:p>
          <a:p>
            <a:r>
              <a:rPr kumimoji="1" lang="ja-JP" altLang="en-US" sz="1200" dirty="0"/>
              <a:t>大阪府薬剤師会生涯教育研修制度　</a:t>
            </a:r>
            <a:r>
              <a:rPr kumimoji="1" lang="en-US" altLang="ja-JP" sz="1200" dirty="0"/>
              <a:t>5</a:t>
            </a:r>
            <a:r>
              <a:rPr kumimoji="1" lang="ja-JP" altLang="en-US" sz="1200" dirty="0"/>
              <a:t>単位</a:t>
            </a:r>
            <a:endParaRPr kumimoji="1" lang="en-US" altLang="ja-JP" sz="1200" dirty="0"/>
          </a:p>
          <a:p>
            <a:r>
              <a:rPr kumimoji="1" lang="ja-JP" altLang="en-US" sz="1200" dirty="0"/>
              <a:t>日本薬剤師研修センター受講単位　</a:t>
            </a:r>
            <a:r>
              <a:rPr kumimoji="1" lang="en-US" altLang="ja-JP" sz="1200" dirty="0"/>
              <a:t>1</a:t>
            </a:r>
            <a:r>
              <a:rPr kumimoji="1" lang="ja-JP" altLang="en-US" sz="1200" dirty="0"/>
              <a:t>単位</a:t>
            </a:r>
          </a:p>
        </p:txBody>
      </p:sp>
      <p:sp>
        <p:nvSpPr>
          <p:cNvPr id="8" name="テキスト ボックス 7">
            <a:extLst>
              <a:ext uri="{FF2B5EF4-FFF2-40B4-BE49-F238E27FC236}">
                <a16:creationId xmlns:a16="http://schemas.microsoft.com/office/drawing/2014/main" id="{4328F90A-D094-4EF8-8A42-549CCF3801C5}"/>
              </a:ext>
            </a:extLst>
          </p:cNvPr>
          <p:cNvSpPr txBox="1"/>
          <p:nvPr/>
        </p:nvSpPr>
        <p:spPr>
          <a:xfrm>
            <a:off x="1344641" y="3749012"/>
            <a:ext cx="673100" cy="369332"/>
          </a:xfrm>
          <a:prstGeom prst="rect">
            <a:avLst/>
          </a:prstGeom>
          <a:noFill/>
        </p:spPr>
        <p:txBody>
          <a:bodyPr wrap="square" rtlCol="0">
            <a:spAutoFit/>
          </a:bodyPr>
          <a:lstStyle/>
          <a:p>
            <a:r>
              <a:rPr kumimoji="1" lang="ja-JP" altLang="en-US" dirty="0"/>
              <a:t>座長</a:t>
            </a:r>
          </a:p>
        </p:txBody>
      </p:sp>
      <p:sp>
        <p:nvSpPr>
          <p:cNvPr id="9" name="テキスト ボックス 8">
            <a:extLst>
              <a:ext uri="{FF2B5EF4-FFF2-40B4-BE49-F238E27FC236}">
                <a16:creationId xmlns:a16="http://schemas.microsoft.com/office/drawing/2014/main" id="{6C13F6DF-A3D2-4606-A51D-494BA6AF9244}"/>
              </a:ext>
            </a:extLst>
          </p:cNvPr>
          <p:cNvSpPr txBox="1"/>
          <p:nvPr/>
        </p:nvSpPr>
        <p:spPr>
          <a:xfrm>
            <a:off x="1923078" y="3728186"/>
            <a:ext cx="4623382" cy="646331"/>
          </a:xfrm>
          <a:prstGeom prst="rect">
            <a:avLst/>
          </a:prstGeom>
          <a:noFill/>
        </p:spPr>
        <p:txBody>
          <a:bodyPr wrap="none" rtlCol="0">
            <a:spAutoFit/>
          </a:bodyPr>
          <a:lstStyle/>
          <a:p>
            <a:r>
              <a:rPr kumimoji="1" lang="ja-JP" altLang="en-US" dirty="0"/>
              <a:t>　堀江 真由子 先生</a:t>
            </a:r>
            <a:endParaRPr kumimoji="1" lang="en-US" altLang="ja-JP" dirty="0"/>
          </a:p>
          <a:p>
            <a:r>
              <a:rPr kumimoji="1" lang="ja-JP" altLang="en-US" dirty="0"/>
              <a:t>（一社）住吉区薬剤師会 理事（万代薬局）</a:t>
            </a:r>
          </a:p>
        </p:txBody>
      </p:sp>
      <p:sp>
        <p:nvSpPr>
          <p:cNvPr id="10" name="テキスト ボックス 9">
            <a:extLst>
              <a:ext uri="{FF2B5EF4-FFF2-40B4-BE49-F238E27FC236}">
                <a16:creationId xmlns:a16="http://schemas.microsoft.com/office/drawing/2014/main" id="{64BCD88A-1ADB-4EF1-9D1C-3F9D417E332D}"/>
              </a:ext>
            </a:extLst>
          </p:cNvPr>
          <p:cNvSpPr txBox="1"/>
          <p:nvPr/>
        </p:nvSpPr>
        <p:spPr>
          <a:xfrm>
            <a:off x="466555" y="4411365"/>
            <a:ext cx="2683748" cy="369332"/>
          </a:xfrm>
          <a:prstGeom prst="rect">
            <a:avLst/>
          </a:prstGeom>
          <a:noFill/>
        </p:spPr>
        <p:txBody>
          <a:bodyPr wrap="none" rtlCol="0">
            <a:spAutoFit/>
          </a:bodyPr>
          <a:lstStyle/>
          <a:p>
            <a:r>
              <a:rPr kumimoji="1" lang="ja-JP" altLang="en-US" dirty="0"/>
              <a:t>講　　演： </a:t>
            </a:r>
            <a:r>
              <a:rPr kumimoji="1" lang="en-US" altLang="ja-JP" dirty="0"/>
              <a:t>19:00</a:t>
            </a:r>
            <a:r>
              <a:rPr kumimoji="1" lang="ja-JP" altLang="en-US" dirty="0"/>
              <a:t>～</a:t>
            </a:r>
            <a:r>
              <a:rPr kumimoji="1" lang="en-US" altLang="ja-JP" dirty="0"/>
              <a:t>19:30</a:t>
            </a:r>
            <a:endParaRPr kumimoji="1" lang="ja-JP" altLang="en-US" dirty="0"/>
          </a:p>
        </p:txBody>
      </p:sp>
      <p:sp>
        <p:nvSpPr>
          <p:cNvPr id="11" name="テキスト ボックス 10">
            <a:extLst>
              <a:ext uri="{FF2B5EF4-FFF2-40B4-BE49-F238E27FC236}">
                <a16:creationId xmlns:a16="http://schemas.microsoft.com/office/drawing/2014/main" id="{77C3FF3D-855C-4E31-8A78-6F9BE4612FB8}"/>
              </a:ext>
            </a:extLst>
          </p:cNvPr>
          <p:cNvSpPr txBox="1"/>
          <p:nvPr/>
        </p:nvSpPr>
        <p:spPr>
          <a:xfrm>
            <a:off x="512240" y="4715997"/>
            <a:ext cx="6280710" cy="892552"/>
          </a:xfrm>
          <a:prstGeom prst="rect">
            <a:avLst/>
          </a:prstGeom>
          <a:noFill/>
        </p:spPr>
        <p:txBody>
          <a:bodyPr wrap="square" rtlCol="0">
            <a:spAutoFit/>
          </a:bodyPr>
          <a:lstStyle/>
          <a:p>
            <a:r>
              <a:rPr kumimoji="1" lang="ja-JP" altLang="en-US" sz="2800" b="1" dirty="0"/>
              <a:t>　</a:t>
            </a:r>
            <a:r>
              <a:rPr kumimoji="1" lang="ja-JP" altLang="en-US" sz="2400" b="1" dirty="0"/>
              <a:t>「副作用に気づき、評価する</a:t>
            </a:r>
            <a:endParaRPr kumimoji="1" lang="en-US" altLang="ja-JP" sz="2400" b="1" dirty="0"/>
          </a:p>
          <a:p>
            <a:r>
              <a:rPr kumimoji="1" lang="ja-JP" altLang="en-US" sz="2400" b="1" dirty="0"/>
              <a:t>　　　　　　　　　～レンビマを例に～」</a:t>
            </a:r>
          </a:p>
        </p:txBody>
      </p:sp>
      <p:sp>
        <p:nvSpPr>
          <p:cNvPr id="13" name="テキスト ボックス 12">
            <a:extLst>
              <a:ext uri="{FF2B5EF4-FFF2-40B4-BE49-F238E27FC236}">
                <a16:creationId xmlns:a16="http://schemas.microsoft.com/office/drawing/2014/main" id="{F3BD30B5-F002-45AC-8F0B-47F4B320E859}"/>
              </a:ext>
            </a:extLst>
          </p:cNvPr>
          <p:cNvSpPr txBox="1"/>
          <p:nvPr/>
        </p:nvSpPr>
        <p:spPr>
          <a:xfrm>
            <a:off x="624536" y="5516735"/>
            <a:ext cx="6069290" cy="738664"/>
          </a:xfrm>
          <a:prstGeom prst="rect">
            <a:avLst/>
          </a:prstGeom>
          <a:noFill/>
        </p:spPr>
        <p:txBody>
          <a:bodyPr wrap="none" rtlCol="0">
            <a:spAutoFit/>
          </a:bodyPr>
          <a:lstStyle/>
          <a:p>
            <a:r>
              <a:rPr kumimoji="1" lang="ja-JP" altLang="en-US" b="1" dirty="0"/>
              <a:t> 大阪急性期・総合医療センター 薬局</a:t>
            </a:r>
            <a:endParaRPr kumimoji="1" lang="en-US" altLang="ja-JP" b="1" dirty="0"/>
          </a:p>
          <a:p>
            <a:r>
              <a:rPr kumimoji="1" lang="ja-JP" altLang="en-US" b="1" dirty="0"/>
              <a:t>　　化学療法管理室 がん専門薬剤師</a:t>
            </a:r>
            <a:r>
              <a:rPr kumimoji="1" lang="ja-JP" altLang="en-US" sz="2400" b="1" dirty="0"/>
              <a:t>　木村 美甫 </a:t>
            </a:r>
            <a:r>
              <a:rPr kumimoji="1" lang="ja-JP" altLang="en-US" b="1" dirty="0"/>
              <a:t>先生</a:t>
            </a:r>
          </a:p>
        </p:txBody>
      </p:sp>
      <p:sp>
        <p:nvSpPr>
          <p:cNvPr id="14" name="テキスト ボックス 13">
            <a:extLst>
              <a:ext uri="{FF2B5EF4-FFF2-40B4-BE49-F238E27FC236}">
                <a16:creationId xmlns:a16="http://schemas.microsoft.com/office/drawing/2014/main" id="{15B636DD-91FA-4B79-ACE1-2CAFDD7D44A1}"/>
              </a:ext>
            </a:extLst>
          </p:cNvPr>
          <p:cNvSpPr txBox="1"/>
          <p:nvPr/>
        </p:nvSpPr>
        <p:spPr>
          <a:xfrm>
            <a:off x="512240" y="6240226"/>
            <a:ext cx="3000462" cy="369332"/>
          </a:xfrm>
          <a:prstGeom prst="rect">
            <a:avLst/>
          </a:prstGeom>
          <a:noFill/>
        </p:spPr>
        <p:txBody>
          <a:bodyPr wrap="square" rtlCol="0">
            <a:spAutoFit/>
          </a:bodyPr>
          <a:lstStyle/>
          <a:p>
            <a:r>
              <a:rPr kumimoji="1" lang="ja-JP" altLang="en-US" dirty="0"/>
              <a:t>特別講演：  </a:t>
            </a:r>
            <a:r>
              <a:rPr kumimoji="1" lang="en-US" altLang="ja-JP" dirty="0"/>
              <a:t>19:30</a:t>
            </a:r>
            <a:r>
              <a:rPr kumimoji="1" lang="ja-JP" altLang="en-US" dirty="0"/>
              <a:t>～</a:t>
            </a:r>
            <a:r>
              <a:rPr kumimoji="1" lang="en-US" altLang="ja-JP" dirty="0"/>
              <a:t>20:30</a:t>
            </a:r>
            <a:endParaRPr kumimoji="1" lang="ja-JP" altLang="en-US" dirty="0"/>
          </a:p>
        </p:txBody>
      </p:sp>
      <p:sp>
        <p:nvSpPr>
          <p:cNvPr id="16" name="テキスト ボックス 15">
            <a:extLst>
              <a:ext uri="{FF2B5EF4-FFF2-40B4-BE49-F238E27FC236}">
                <a16:creationId xmlns:a16="http://schemas.microsoft.com/office/drawing/2014/main" id="{30109142-B7DD-49DF-8F4A-B01069F7FA12}"/>
              </a:ext>
            </a:extLst>
          </p:cNvPr>
          <p:cNvSpPr txBox="1"/>
          <p:nvPr/>
        </p:nvSpPr>
        <p:spPr>
          <a:xfrm>
            <a:off x="880629" y="6615677"/>
            <a:ext cx="5448986" cy="523220"/>
          </a:xfrm>
          <a:prstGeom prst="rect">
            <a:avLst/>
          </a:prstGeom>
          <a:noFill/>
        </p:spPr>
        <p:txBody>
          <a:bodyPr wrap="square">
            <a:spAutoFit/>
          </a:bodyPr>
          <a:lstStyle/>
          <a:p>
            <a:r>
              <a:rPr kumimoji="1" lang="ja-JP" altLang="en-US" sz="2800" b="1" dirty="0"/>
              <a:t>「甲状腺癌の薬物治療」</a:t>
            </a:r>
          </a:p>
        </p:txBody>
      </p:sp>
      <p:sp>
        <p:nvSpPr>
          <p:cNvPr id="17" name="テキスト ボックス 16">
            <a:extLst>
              <a:ext uri="{FF2B5EF4-FFF2-40B4-BE49-F238E27FC236}">
                <a16:creationId xmlns:a16="http://schemas.microsoft.com/office/drawing/2014/main" id="{27EA68BE-B089-44B6-8AD4-D4B0E00FA7BD}"/>
              </a:ext>
            </a:extLst>
          </p:cNvPr>
          <p:cNvSpPr txBox="1"/>
          <p:nvPr/>
        </p:nvSpPr>
        <p:spPr>
          <a:xfrm>
            <a:off x="687902" y="7136238"/>
            <a:ext cx="6221575" cy="738664"/>
          </a:xfrm>
          <a:prstGeom prst="rect">
            <a:avLst/>
          </a:prstGeom>
          <a:noFill/>
        </p:spPr>
        <p:txBody>
          <a:bodyPr wrap="none" rtlCol="0">
            <a:spAutoFit/>
          </a:bodyPr>
          <a:lstStyle/>
          <a:p>
            <a:r>
              <a:rPr kumimoji="1" lang="ja-JP" altLang="en-US" b="1" dirty="0"/>
              <a:t>大阪急性期・総合医療センター 耳鼻咽喉・頭頸部外科</a:t>
            </a:r>
            <a:endParaRPr kumimoji="1" lang="en-US" altLang="ja-JP" b="1" dirty="0"/>
          </a:p>
          <a:p>
            <a:r>
              <a:rPr kumimoji="1" lang="ja-JP" altLang="en-US" b="1" dirty="0"/>
              <a:t>　　　　　　　　　　　　主任部長　</a:t>
            </a:r>
            <a:r>
              <a:rPr kumimoji="1" lang="ja-JP" altLang="en-US" sz="2400" b="1" dirty="0"/>
              <a:t>宇野 敦彦 </a:t>
            </a:r>
            <a:r>
              <a:rPr kumimoji="1" lang="ja-JP" altLang="en-US" sz="2000" b="1" dirty="0"/>
              <a:t>先生</a:t>
            </a:r>
          </a:p>
        </p:txBody>
      </p:sp>
      <p:sp>
        <p:nvSpPr>
          <p:cNvPr id="18" name="テキスト ボックス 17">
            <a:extLst>
              <a:ext uri="{FF2B5EF4-FFF2-40B4-BE49-F238E27FC236}">
                <a16:creationId xmlns:a16="http://schemas.microsoft.com/office/drawing/2014/main" id="{41000B09-A093-4E9A-BC21-6516856E073B}"/>
              </a:ext>
            </a:extLst>
          </p:cNvPr>
          <p:cNvSpPr txBox="1"/>
          <p:nvPr/>
        </p:nvSpPr>
        <p:spPr>
          <a:xfrm>
            <a:off x="566091" y="7783606"/>
            <a:ext cx="3837910" cy="369332"/>
          </a:xfrm>
          <a:prstGeom prst="rect">
            <a:avLst/>
          </a:prstGeom>
          <a:noFill/>
        </p:spPr>
        <p:txBody>
          <a:bodyPr wrap="none" rtlCol="0">
            <a:spAutoFit/>
          </a:bodyPr>
          <a:lstStyle/>
          <a:p>
            <a:r>
              <a:rPr kumimoji="1" lang="ja-JP" altLang="en-US" dirty="0"/>
              <a:t>　　　　閉会の挨拶： </a:t>
            </a:r>
            <a:r>
              <a:rPr kumimoji="1" lang="en-US" altLang="ja-JP" dirty="0"/>
              <a:t>20:30</a:t>
            </a:r>
            <a:r>
              <a:rPr kumimoji="1" lang="ja-JP" altLang="en-US" dirty="0"/>
              <a:t>～</a:t>
            </a:r>
            <a:r>
              <a:rPr kumimoji="1" lang="en-US" altLang="ja-JP" dirty="0"/>
              <a:t>20:40</a:t>
            </a:r>
            <a:endParaRPr kumimoji="1" lang="ja-JP" altLang="en-US" dirty="0"/>
          </a:p>
        </p:txBody>
      </p:sp>
      <p:sp>
        <p:nvSpPr>
          <p:cNvPr id="20" name="テキスト ボックス 19">
            <a:extLst>
              <a:ext uri="{FF2B5EF4-FFF2-40B4-BE49-F238E27FC236}">
                <a16:creationId xmlns:a16="http://schemas.microsoft.com/office/drawing/2014/main" id="{2C3FA73A-12B9-4CFD-BE37-FB76E0375717}"/>
              </a:ext>
            </a:extLst>
          </p:cNvPr>
          <p:cNvSpPr txBox="1"/>
          <p:nvPr/>
        </p:nvSpPr>
        <p:spPr>
          <a:xfrm>
            <a:off x="1896629" y="8061642"/>
            <a:ext cx="4676280" cy="646331"/>
          </a:xfrm>
          <a:prstGeom prst="rect">
            <a:avLst/>
          </a:prstGeom>
          <a:noFill/>
        </p:spPr>
        <p:txBody>
          <a:bodyPr wrap="square" rtlCol="0">
            <a:spAutoFit/>
          </a:bodyPr>
          <a:lstStyle/>
          <a:p>
            <a:r>
              <a:rPr kumimoji="1" lang="ja-JP" altLang="en-US" dirty="0"/>
              <a:t>　栗生 正也 先生</a:t>
            </a:r>
            <a:endParaRPr kumimoji="1" lang="en-US" altLang="ja-JP" dirty="0"/>
          </a:p>
          <a:p>
            <a:r>
              <a:rPr kumimoji="1" lang="ja-JP" altLang="en-US" dirty="0"/>
              <a:t>（一社）住吉区薬剤師会 会長 （苅田薬局）</a:t>
            </a:r>
          </a:p>
        </p:txBody>
      </p:sp>
      <p:sp>
        <p:nvSpPr>
          <p:cNvPr id="21" name="テキスト ボックス 20">
            <a:extLst>
              <a:ext uri="{FF2B5EF4-FFF2-40B4-BE49-F238E27FC236}">
                <a16:creationId xmlns:a16="http://schemas.microsoft.com/office/drawing/2014/main" id="{6C43E8EF-0306-47CB-AE0A-D953ABDA7350}"/>
              </a:ext>
            </a:extLst>
          </p:cNvPr>
          <p:cNvSpPr txBox="1"/>
          <p:nvPr/>
        </p:nvSpPr>
        <p:spPr>
          <a:xfrm>
            <a:off x="1288255" y="8713905"/>
            <a:ext cx="3724096" cy="276999"/>
          </a:xfrm>
          <a:prstGeom prst="rect">
            <a:avLst/>
          </a:prstGeom>
          <a:noFill/>
        </p:spPr>
        <p:txBody>
          <a:bodyPr wrap="none" rtlCol="0">
            <a:spAutoFit/>
          </a:bodyPr>
          <a:lstStyle/>
          <a:p>
            <a:r>
              <a:rPr kumimoji="1" lang="ja-JP" altLang="en-US" sz="1200" dirty="0"/>
              <a:t>共催　（一社）住吉区薬剤師会・エーザイ株式会社</a:t>
            </a:r>
          </a:p>
        </p:txBody>
      </p:sp>
      <p:sp>
        <p:nvSpPr>
          <p:cNvPr id="22" name="正方形/長方形 21">
            <a:extLst>
              <a:ext uri="{FF2B5EF4-FFF2-40B4-BE49-F238E27FC236}">
                <a16:creationId xmlns:a16="http://schemas.microsoft.com/office/drawing/2014/main" id="{7E05967D-881F-42E2-9D2E-E5335FA1B48E}"/>
              </a:ext>
            </a:extLst>
          </p:cNvPr>
          <p:cNvSpPr/>
          <p:nvPr/>
        </p:nvSpPr>
        <p:spPr>
          <a:xfrm>
            <a:off x="168503" y="188890"/>
            <a:ext cx="6507920" cy="8810092"/>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 name="四角形: 角を丸くする 22">
            <a:extLst>
              <a:ext uri="{FF2B5EF4-FFF2-40B4-BE49-F238E27FC236}">
                <a16:creationId xmlns:a16="http://schemas.microsoft.com/office/drawing/2014/main" id="{EF633281-76CE-48B8-8EA9-0D78B66D9996}"/>
              </a:ext>
            </a:extLst>
          </p:cNvPr>
          <p:cNvSpPr/>
          <p:nvPr/>
        </p:nvSpPr>
        <p:spPr>
          <a:xfrm>
            <a:off x="265751" y="2365355"/>
            <a:ext cx="6280709" cy="11131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4659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7E05967D-881F-42E2-9D2E-E5335FA1B48E}"/>
              </a:ext>
            </a:extLst>
          </p:cNvPr>
          <p:cNvSpPr/>
          <p:nvPr/>
        </p:nvSpPr>
        <p:spPr>
          <a:xfrm>
            <a:off x="168503" y="188890"/>
            <a:ext cx="6507920" cy="8810092"/>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テキスト ボックス 1">
            <a:extLst>
              <a:ext uri="{FF2B5EF4-FFF2-40B4-BE49-F238E27FC236}">
                <a16:creationId xmlns:a16="http://schemas.microsoft.com/office/drawing/2014/main" id="{86693E69-44FC-4AF9-8292-5BBCEC300EEA}"/>
              </a:ext>
            </a:extLst>
          </p:cNvPr>
          <p:cNvSpPr txBox="1"/>
          <p:nvPr/>
        </p:nvSpPr>
        <p:spPr>
          <a:xfrm>
            <a:off x="1092200" y="293043"/>
            <a:ext cx="4773614" cy="369332"/>
          </a:xfrm>
          <a:prstGeom prst="rect">
            <a:avLst/>
          </a:prstGeom>
          <a:noFill/>
        </p:spPr>
        <p:txBody>
          <a:bodyPr wrap="none" rtlCol="0">
            <a:spAutoFit/>
          </a:bodyPr>
          <a:lstStyle/>
          <a:p>
            <a:r>
              <a:rPr kumimoji="1" lang="ja-JP" altLang="en-US" u="sng" dirty="0"/>
              <a:t>事前参加登録方法と</a:t>
            </a:r>
            <a:r>
              <a:rPr kumimoji="1" lang="en-US" altLang="ja-JP" u="sng" dirty="0"/>
              <a:t>Web</a:t>
            </a:r>
            <a:r>
              <a:rPr kumimoji="1" lang="ja-JP" altLang="en-US" u="sng" dirty="0"/>
              <a:t>研修会のご注意事項</a:t>
            </a:r>
          </a:p>
        </p:txBody>
      </p:sp>
      <p:sp>
        <p:nvSpPr>
          <p:cNvPr id="3" name="テキスト ボックス 2">
            <a:extLst>
              <a:ext uri="{FF2B5EF4-FFF2-40B4-BE49-F238E27FC236}">
                <a16:creationId xmlns:a16="http://schemas.microsoft.com/office/drawing/2014/main" id="{B74C1B63-00ED-42D3-B66B-A9D0FC8FDEC5}"/>
              </a:ext>
            </a:extLst>
          </p:cNvPr>
          <p:cNvSpPr txBox="1"/>
          <p:nvPr/>
        </p:nvSpPr>
        <p:spPr>
          <a:xfrm>
            <a:off x="273050" y="827434"/>
            <a:ext cx="6311900" cy="646331"/>
          </a:xfrm>
          <a:prstGeom prst="rect">
            <a:avLst/>
          </a:prstGeom>
          <a:noFill/>
        </p:spPr>
        <p:txBody>
          <a:bodyPr wrap="square" rtlCol="0">
            <a:spAutoFit/>
          </a:bodyPr>
          <a:lstStyle/>
          <a:p>
            <a:r>
              <a:rPr kumimoji="1" lang="ja-JP" altLang="en-US" sz="1200" dirty="0"/>
              <a:t>①事前参加登録のお願い</a:t>
            </a:r>
            <a:endParaRPr kumimoji="1" lang="en-US" altLang="ja-JP" sz="1200" dirty="0"/>
          </a:p>
          <a:p>
            <a:r>
              <a:rPr kumimoji="1" lang="ja-JP" altLang="en-US" sz="1200" dirty="0"/>
              <a:t>お一人につき１つのメールアドレスで</a:t>
            </a:r>
            <a:r>
              <a:rPr kumimoji="1" lang="en-US" altLang="ja-JP" sz="1200" dirty="0"/>
              <a:t>1</a:t>
            </a:r>
            <a:r>
              <a:rPr kumimoji="1" lang="ja-JP" altLang="en-US" sz="1200" dirty="0"/>
              <a:t>台の</a:t>
            </a:r>
            <a:r>
              <a:rPr kumimoji="1" lang="en-US" altLang="ja-JP" sz="1200" dirty="0"/>
              <a:t>PC</a:t>
            </a:r>
            <a:r>
              <a:rPr kumimoji="1" lang="ja-JP" altLang="en-US" sz="1200" dirty="0"/>
              <a:t>・スマートフォン・タブレット等での登録となります。接続</a:t>
            </a:r>
            <a:r>
              <a:rPr kumimoji="1" lang="en-US" altLang="ja-JP" sz="1200" dirty="0"/>
              <a:t>URL</a:t>
            </a:r>
            <a:r>
              <a:rPr kumimoji="1" lang="ja-JP" altLang="en-US" sz="1200" dirty="0"/>
              <a:t>もしくは二次元バーコードから事前登録をお願いいたします。</a:t>
            </a:r>
          </a:p>
        </p:txBody>
      </p:sp>
      <p:sp>
        <p:nvSpPr>
          <p:cNvPr id="24" name="テキスト ボックス 23">
            <a:extLst>
              <a:ext uri="{FF2B5EF4-FFF2-40B4-BE49-F238E27FC236}">
                <a16:creationId xmlns:a16="http://schemas.microsoft.com/office/drawing/2014/main" id="{D46E8592-3304-482E-8CE6-F84B72E03B2A}"/>
              </a:ext>
            </a:extLst>
          </p:cNvPr>
          <p:cNvSpPr txBox="1"/>
          <p:nvPr/>
        </p:nvSpPr>
        <p:spPr>
          <a:xfrm>
            <a:off x="304612" y="1925984"/>
            <a:ext cx="6311900" cy="7186583"/>
          </a:xfrm>
          <a:prstGeom prst="rect">
            <a:avLst/>
          </a:prstGeom>
          <a:noFill/>
        </p:spPr>
        <p:txBody>
          <a:bodyPr wrap="square" rtlCol="0">
            <a:spAutoFit/>
          </a:bodyPr>
          <a:lstStyle/>
          <a:p>
            <a:r>
              <a:rPr kumimoji="1" lang="ja-JP" altLang="en-US" sz="1200" dirty="0"/>
              <a:t>②登録確認後、参加費納付の該当者のみご登録のメールアドレスに</a:t>
            </a:r>
            <a:endParaRPr kumimoji="1" lang="en-US" altLang="ja-JP" sz="1200" dirty="0"/>
          </a:p>
          <a:p>
            <a:r>
              <a:rPr kumimoji="1" lang="ja-JP" altLang="en-US" sz="1200" dirty="0"/>
              <a:t>参加費の振込口座（住吉区薬剤師会口座）をご連絡いたします。</a:t>
            </a:r>
            <a:endParaRPr kumimoji="1" lang="en-US" altLang="ja-JP" sz="1200" dirty="0"/>
          </a:p>
          <a:p>
            <a:r>
              <a:rPr kumimoji="1" lang="en-US" altLang="ja-JP" sz="1200" dirty="0"/>
              <a:t>【</a:t>
            </a:r>
            <a:r>
              <a:rPr kumimoji="1" lang="ja-JP" altLang="en-US" sz="1200" dirty="0"/>
              <a:t>参加費</a:t>
            </a:r>
            <a:r>
              <a:rPr kumimoji="1" lang="en-US" altLang="ja-JP" sz="1200" dirty="0"/>
              <a:t>】</a:t>
            </a:r>
          </a:p>
          <a:p>
            <a:r>
              <a:rPr kumimoji="1" lang="ja-JP" altLang="en-US" sz="1200" dirty="0"/>
              <a:t>住吉区薬剤師会会員・薬学実務実習生（無料）</a:t>
            </a:r>
            <a:endParaRPr kumimoji="1" lang="en-US" altLang="ja-JP" sz="1200" dirty="0"/>
          </a:p>
          <a:p>
            <a:r>
              <a:rPr kumimoji="1" lang="ja-JP" altLang="en-US" sz="1200" dirty="0"/>
              <a:t>大阪急性期・総合医療センターご所属（無料）</a:t>
            </a:r>
            <a:endParaRPr kumimoji="1" lang="en-US" altLang="ja-JP" sz="1200" dirty="0"/>
          </a:p>
          <a:p>
            <a:r>
              <a:rPr kumimoji="1" lang="ja-JP" altLang="en-US" sz="1200" dirty="0"/>
              <a:t>大阪府薬剤師会会員（</a:t>
            </a:r>
            <a:r>
              <a:rPr kumimoji="1" lang="en-US" altLang="ja-JP" sz="1200" dirty="0"/>
              <a:t>500</a:t>
            </a:r>
            <a:r>
              <a:rPr kumimoji="1" lang="ja-JP" altLang="en-US" sz="1200" dirty="0"/>
              <a:t>円）</a:t>
            </a:r>
            <a:endParaRPr kumimoji="1" lang="en-US" altLang="ja-JP" sz="1200" dirty="0"/>
          </a:p>
          <a:p>
            <a:r>
              <a:rPr kumimoji="1" lang="ja-JP" altLang="en-US" sz="1200" dirty="0"/>
              <a:t>大阪府薬剤師会会員以外（</a:t>
            </a:r>
            <a:r>
              <a:rPr kumimoji="1" lang="en-US" altLang="ja-JP" sz="1200" dirty="0"/>
              <a:t>1000</a:t>
            </a:r>
            <a:r>
              <a:rPr kumimoji="1" lang="ja-JP" altLang="en-US" sz="1200" dirty="0"/>
              <a:t>円）</a:t>
            </a:r>
            <a:endParaRPr kumimoji="1" lang="en-US" altLang="ja-JP" sz="1200" dirty="0"/>
          </a:p>
          <a:p>
            <a:endParaRPr kumimoji="1" lang="en-US" altLang="ja-JP" sz="1200" dirty="0"/>
          </a:p>
          <a:p>
            <a:r>
              <a:rPr kumimoji="1" lang="ja-JP" altLang="en-US" sz="1200" dirty="0"/>
              <a:t>③登録完了後（入金が必要になる方は入金確認後）、視聴</a:t>
            </a:r>
            <a:r>
              <a:rPr kumimoji="1" lang="en-US" altLang="ja-JP" sz="1200" dirty="0"/>
              <a:t>URL</a:t>
            </a:r>
            <a:r>
              <a:rPr kumimoji="1" lang="ja-JP" altLang="en-US" sz="1200" dirty="0"/>
              <a:t>がメールにて届きます。</a:t>
            </a:r>
            <a:endParaRPr kumimoji="1" lang="en-US" altLang="ja-JP" sz="1200" dirty="0"/>
          </a:p>
          <a:p>
            <a:r>
              <a:rPr kumimoji="1" lang="ja-JP" altLang="en-US" sz="1200" dirty="0"/>
              <a:t>④講演会当日は視聴</a:t>
            </a:r>
            <a:r>
              <a:rPr kumimoji="1" lang="en-US" altLang="ja-JP" sz="1200" dirty="0"/>
              <a:t>URL</a:t>
            </a:r>
            <a:r>
              <a:rPr kumimoji="1" lang="ja-JP" altLang="en-US" sz="1200" dirty="0"/>
              <a:t>よりアクセスして、ご視聴をお願いいたします。</a:t>
            </a:r>
            <a:endParaRPr kumimoji="1" lang="en-US" altLang="ja-JP" sz="1200" dirty="0"/>
          </a:p>
          <a:p>
            <a:r>
              <a:rPr kumimoji="1" lang="ja-JP" altLang="en-US" sz="1200" dirty="0"/>
              <a:t>⑤単位取得要件を確認できた方のみ単位が認定されます。</a:t>
            </a:r>
            <a:endParaRPr kumimoji="1" lang="en-US" altLang="ja-JP" sz="1200" dirty="0"/>
          </a:p>
          <a:p>
            <a:endParaRPr kumimoji="1" lang="en-US" altLang="ja-JP" sz="1200" dirty="0"/>
          </a:p>
          <a:p>
            <a:r>
              <a:rPr kumimoji="1" lang="en-US" altLang="ja-JP" sz="1200" dirty="0"/>
              <a:t>【</a:t>
            </a:r>
            <a:r>
              <a:rPr kumimoji="1" lang="ja-JP" altLang="en-US" sz="1200" dirty="0"/>
              <a:t>単位取得要件</a:t>
            </a:r>
            <a:r>
              <a:rPr kumimoji="1" lang="en-US" altLang="ja-JP" sz="1200" dirty="0"/>
              <a:t>】</a:t>
            </a:r>
          </a:p>
          <a:p>
            <a:r>
              <a:rPr kumimoji="1" lang="ja-JP" altLang="en-US" sz="1200" dirty="0"/>
              <a:t>★参加費のご入金をお願いいたします（該当者のみ）。</a:t>
            </a:r>
            <a:endParaRPr kumimoji="1" lang="en-US" altLang="ja-JP" sz="1200" dirty="0"/>
          </a:p>
          <a:p>
            <a:r>
              <a:rPr kumimoji="1" lang="ja-JP" altLang="en-US" sz="1200" dirty="0"/>
              <a:t>★本会の最初から最後までのご視聴（アクセスの時間を確認いたします）。</a:t>
            </a:r>
            <a:endParaRPr kumimoji="1" lang="en-US" altLang="ja-JP" sz="1200" dirty="0"/>
          </a:p>
          <a:p>
            <a:r>
              <a:rPr kumimoji="1" lang="ja-JP" altLang="en-US" sz="1200" dirty="0"/>
              <a:t>研修会時間開始までに入室が完了していないと単位を取得できませんのでお早めの入室をお願いいたします。</a:t>
            </a:r>
            <a:endParaRPr kumimoji="1" lang="en-US" altLang="ja-JP" sz="1200" dirty="0"/>
          </a:p>
          <a:p>
            <a:endParaRPr kumimoji="1" lang="en-US" altLang="ja-JP" sz="1200" dirty="0"/>
          </a:p>
          <a:p>
            <a:r>
              <a:rPr kumimoji="1" lang="en-US" altLang="ja-JP" sz="1200" dirty="0"/>
              <a:t>【</a:t>
            </a:r>
            <a:r>
              <a:rPr kumimoji="1" lang="ja-JP" altLang="en-US" sz="1200" dirty="0"/>
              <a:t>注意事項</a:t>
            </a:r>
            <a:r>
              <a:rPr kumimoji="1" lang="en-US" altLang="ja-JP" sz="1200" dirty="0"/>
              <a:t>】</a:t>
            </a:r>
          </a:p>
          <a:p>
            <a:r>
              <a:rPr kumimoji="1" lang="ja-JP" altLang="en-US" sz="1200" dirty="0"/>
              <a:t>本会は医療従事者専用であり、一般の方が視聴いたしますと誤解を招く恐れがあるため</a:t>
            </a:r>
            <a:r>
              <a:rPr kumimoji="1" lang="en-US" altLang="ja-JP" sz="1200" dirty="0"/>
              <a:t>URL</a:t>
            </a:r>
            <a:r>
              <a:rPr kumimoji="1" lang="ja-JP" altLang="en-US" sz="1200" dirty="0"/>
              <a:t>の複製や転用、転送、他人への譲渡はご遠慮いただきますようお願い申し上げます。また動画配信内容の撮影、録画、録音、転送はご遠慮いただきますようお願い申し上げます。</a:t>
            </a:r>
            <a:endParaRPr kumimoji="1" lang="en-US" altLang="ja-JP" sz="1200" dirty="0"/>
          </a:p>
          <a:p>
            <a:endParaRPr kumimoji="1" lang="en-US" altLang="ja-JP" sz="1200" dirty="0"/>
          </a:p>
          <a:p>
            <a:r>
              <a:rPr kumimoji="1" lang="en-US" altLang="ja-JP" sz="1200" dirty="0"/>
              <a:t>【</a:t>
            </a:r>
            <a:r>
              <a:rPr kumimoji="1" lang="ja-JP" altLang="en-US" sz="1200" dirty="0"/>
              <a:t>研修会視聴のご注意事項</a:t>
            </a:r>
            <a:r>
              <a:rPr kumimoji="1" lang="en-US" altLang="ja-JP" sz="1200" dirty="0"/>
              <a:t>】</a:t>
            </a:r>
          </a:p>
          <a:p>
            <a:r>
              <a:rPr kumimoji="1" lang="ja-JP" altLang="en-US" sz="1200" dirty="0"/>
              <a:t>研修会開始までに入室を完了していない場合、単位取得が出来ませんのでご注意ください。また途中退席されますと単位の取得ができませんので最後までご視聴いただきますようお願い申し上げます。</a:t>
            </a:r>
            <a:endParaRPr kumimoji="1" lang="en-US" altLang="ja-JP" sz="1200" dirty="0"/>
          </a:p>
          <a:p>
            <a:r>
              <a:rPr lang="en-US" altLang="ja-JP" sz="1200" dirty="0">
                <a:effectLst/>
                <a:latin typeface="游ゴシック" panose="020B0400000000000000" pitchFamily="50" charset="-128"/>
                <a:cs typeface="Times New Roman" panose="02020603050405020304" pitchFamily="18" charset="0"/>
              </a:rPr>
              <a:t>WEB</a:t>
            </a:r>
            <a:r>
              <a:rPr lang="ja-JP" altLang="ja-JP" sz="1200" dirty="0">
                <a:effectLst/>
                <a:ea typeface="游ゴシック" panose="020B0400000000000000" pitchFamily="50" charset="-128"/>
                <a:cs typeface="Times New Roman" panose="02020603050405020304" pitchFamily="18" charset="0"/>
              </a:rPr>
              <a:t>環境の安定した所でご視聴頂けますようお願いします</a:t>
            </a:r>
            <a:endParaRPr kumimoji="1" lang="en-US" altLang="ja-JP" sz="1200" dirty="0"/>
          </a:p>
          <a:p>
            <a:r>
              <a:rPr kumimoji="1" lang="en-US" altLang="ja-JP" sz="1200" dirty="0"/>
              <a:t>【</a:t>
            </a:r>
            <a:r>
              <a:rPr kumimoji="1" lang="ja-JP" altLang="en-US" sz="1200" dirty="0"/>
              <a:t>研修会に関するお問い合わせ</a:t>
            </a:r>
            <a:r>
              <a:rPr kumimoji="1" lang="en-US" altLang="ja-JP" sz="1200" dirty="0"/>
              <a:t>】</a:t>
            </a:r>
          </a:p>
          <a:p>
            <a:r>
              <a:rPr kumimoji="1" lang="ja-JP" altLang="en-US" sz="1200" dirty="0"/>
              <a:t>（一社）住吉区薬剤師会　</a:t>
            </a:r>
            <a:r>
              <a:rPr kumimoji="1" lang="en-US" altLang="ja-JP" sz="1200" dirty="0">
                <a:hlinkClick r:id="rId2"/>
              </a:rPr>
              <a:t>sumi-yakuzaishikai@kind.ocn.ne.jp</a:t>
            </a:r>
            <a:endParaRPr kumimoji="1" lang="en-US" altLang="ja-JP" sz="1200" dirty="0"/>
          </a:p>
          <a:p>
            <a:endParaRPr kumimoji="1" lang="en-US" altLang="ja-JP" sz="1200" dirty="0"/>
          </a:p>
          <a:p>
            <a:r>
              <a:rPr kumimoji="1" lang="en-US" altLang="ja-JP" sz="1100" dirty="0"/>
              <a:t>【</a:t>
            </a:r>
            <a:r>
              <a:rPr kumimoji="1" lang="ja-JP" altLang="en-US" sz="1100" dirty="0"/>
              <a:t>本研修会</a:t>
            </a:r>
            <a:r>
              <a:rPr kumimoji="1" lang="en-US" altLang="ja-JP" sz="1100" dirty="0"/>
              <a:t>Web</a:t>
            </a:r>
            <a:r>
              <a:rPr kumimoji="1" lang="ja-JP" altLang="en-US" sz="1100" dirty="0"/>
              <a:t>システムに関するお問い合わせ</a:t>
            </a:r>
            <a:r>
              <a:rPr kumimoji="1" lang="en-US" altLang="ja-JP" sz="1100" dirty="0"/>
              <a:t>】</a:t>
            </a:r>
          </a:p>
          <a:p>
            <a:r>
              <a:rPr kumimoji="1" lang="ja-JP" altLang="en-US" sz="1100" dirty="0"/>
              <a:t>エーザイ株式会社　オンコロジー事業本部　般若恭一</a:t>
            </a:r>
            <a:endParaRPr kumimoji="1" lang="en-US" altLang="ja-JP" sz="1100" dirty="0"/>
          </a:p>
          <a:p>
            <a:r>
              <a:rPr kumimoji="1" lang="ja-JP" altLang="en-US" sz="1100" dirty="0"/>
              <a:t>☎　</a:t>
            </a:r>
            <a:r>
              <a:rPr kumimoji="1" lang="en-US" altLang="ja-JP" sz="1100" dirty="0"/>
              <a:t>090-7635-2100</a:t>
            </a:r>
            <a:r>
              <a:rPr kumimoji="1" lang="ja-JP" altLang="en-US" sz="1100" dirty="0"/>
              <a:t>　　</a:t>
            </a:r>
            <a:r>
              <a:rPr kumimoji="1" lang="en-US" altLang="ja-JP" sz="1100" dirty="0"/>
              <a:t>mail</a:t>
            </a:r>
            <a:r>
              <a:rPr kumimoji="1" lang="ja-JP" altLang="en-US" sz="1100" dirty="0"/>
              <a:t>　</a:t>
            </a:r>
            <a:r>
              <a:rPr kumimoji="1" lang="en-US" altLang="ja-JP" sz="1100" dirty="0"/>
              <a:t>k-</a:t>
            </a:r>
            <a:r>
              <a:rPr kumimoji="1" lang="en-US" altLang="ja-JP" sz="1100" dirty="0" err="1"/>
              <a:t>hannya</a:t>
            </a:r>
            <a:r>
              <a:rPr kumimoji="1" lang="ja-JP" altLang="en-US" sz="1100" dirty="0"/>
              <a:t>＠</a:t>
            </a:r>
            <a:r>
              <a:rPr kumimoji="1" lang="en-US" altLang="ja-JP" sz="1100" dirty="0"/>
              <a:t>hhc.eisai.co.jp</a:t>
            </a:r>
          </a:p>
          <a:p>
            <a:r>
              <a:rPr kumimoji="1" lang="ja-JP" altLang="en-US" sz="1100" dirty="0"/>
              <a:t>当日はご参加の確認のため、</a:t>
            </a:r>
            <a:r>
              <a:rPr kumimoji="1" lang="en-US" altLang="ja-JP" sz="1100" dirty="0"/>
              <a:t>web</a:t>
            </a:r>
            <a:r>
              <a:rPr kumimoji="1" lang="ja-JP" altLang="en-US" sz="1100" dirty="0"/>
              <a:t>入出時に施設名とお名前の入力をお願いいたします。ご登録の個人情報につきましては、本講演会の運用のみに使用いたします。</a:t>
            </a:r>
            <a:endParaRPr kumimoji="1" lang="en-US" altLang="ja-JP" sz="1100" dirty="0"/>
          </a:p>
          <a:p>
            <a:r>
              <a:rPr kumimoji="1" lang="ja-JP" altLang="en-US" sz="1100" dirty="0"/>
              <a:t>事前の許可なくエーザイ株式会社の業務委託先を除く第三者に提供する事はございません。個人情報は個人情報保護方針に基づき安全かつ適正に管理いたします。</a:t>
            </a:r>
          </a:p>
        </p:txBody>
      </p:sp>
      <p:cxnSp>
        <p:nvCxnSpPr>
          <p:cNvPr id="7" name="直線コネクタ 6">
            <a:extLst>
              <a:ext uri="{FF2B5EF4-FFF2-40B4-BE49-F238E27FC236}">
                <a16:creationId xmlns:a16="http://schemas.microsoft.com/office/drawing/2014/main" id="{361F252E-43C4-4FDC-9136-784C4A68DC41}"/>
              </a:ext>
            </a:extLst>
          </p:cNvPr>
          <p:cNvCxnSpPr>
            <a:cxnSpLocks/>
          </p:cNvCxnSpPr>
          <p:nvPr/>
        </p:nvCxnSpPr>
        <p:spPr>
          <a:xfrm>
            <a:off x="361950" y="7715250"/>
            <a:ext cx="6143149"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EB303E97-163C-050A-ACF2-69EEBC9E14A4}"/>
              </a:ext>
            </a:extLst>
          </p:cNvPr>
          <p:cNvSpPr txBox="1"/>
          <p:nvPr/>
        </p:nvSpPr>
        <p:spPr>
          <a:xfrm>
            <a:off x="352900" y="1570433"/>
            <a:ext cx="5279549" cy="276999"/>
          </a:xfrm>
          <a:prstGeom prst="rect">
            <a:avLst/>
          </a:prstGeom>
          <a:noFill/>
        </p:spPr>
        <p:txBody>
          <a:bodyPr wrap="square" rtlCol="0">
            <a:spAutoFit/>
          </a:bodyPr>
          <a:lstStyle/>
          <a:p>
            <a:r>
              <a:rPr kumimoji="1" lang="en-US" altLang="ja-JP" sz="1200" dirty="0"/>
              <a:t>https://us06web.zoom.us/webinar/register/WN_7cg22tv8ROC2pI2PbTeHcw</a:t>
            </a:r>
            <a:endParaRPr kumimoji="1" lang="ja-JP" altLang="en-US" sz="1200" dirty="0"/>
          </a:p>
        </p:txBody>
      </p:sp>
      <p:pic>
        <p:nvPicPr>
          <p:cNvPr id="10" name="図 9">
            <a:extLst>
              <a:ext uri="{FF2B5EF4-FFF2-40B4-BE49-F238E27FC236}">
                <a16:creationId xmlns:a16="http://schemas.microsoft.com/office/drawing/2014/main" id="{A892CA12-653E-CF52-AEBE-A058D18997E4}"/>
              </a:ext>
            </a:extLst>
          </p:cNvPr>
          <p:cNvPicPr>
            <a:picLocks noChangeAspect="1"/>
          </p:cNvPicPr>
          <p:nvPr/>
        </p:nvPicPr>
        <p:blipFill>
          <a:blip r:embed="rId3"/>
          <a:stretch>
            <a:fillRect/>
          </a:stretch>
        </p:blipFill>
        <p:spPr>
          <a:xfrm>
            <a:off x="5473700" y="1570433"/>
            <a:ext cx="933450" cy="933450"/>
          </a:xfrm>
          <a:prstGeom prst="rect">
            <a:avLst/>
          </a:prstGeom>
        </p:spPr>
      </p:pic>
    </p:spTree>
    <p:extLst>
      <p:ext uri="{BB962C8B-B14F-4D97-AF65-F5344CB8AC3E}">
        <p14:creationId xmlns:p14="http://schemas.microsoft.com/office/powerpoint/2010/main" val="346699099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714</Words>
  <Application>Microsoft Office PowerPoint</Application>
  <PresentationFormat>画面に合わせる (4:3)</PresentationFormat>
  <Paragraphs>64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Kyoichi Hannya (般若 恭一) / ＯＮ近畿</dc:creator>
  <cp:lastModifiedBy>住吉区薬剤師会1号</cp:lastModifiedBy>
  <cp:revision>17</cp:revision>
  <cp:lastPrinted>2023-10-11T01:02:46Z</cp:lastPrinted>
  <dcterms:created xsi:type="dcterms:W3CDTF">2023-08-18T02:56:57Z</dcterms:created>
  <dcterms:modified xsi:type="dcterms:W3CDTF">2023-10-11T01:03:40Z</dcterms:modified>
</cp:coreProperties>
</file>